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332" r:id="rId14"/>
    <p:sldId id="264" r:id="rId15"/>
    <p:sldId id="333" r:id="rId16"/>
    <p:sldId id="334" r:id="rId17"/>
    <p:sldId id="335" r:id="rId18"/>
    <p:sldId id="336" r:id="rId19"/>
    <p:sldId id="340" r:id="rId20"/>
    <p:sldId id="349" r:id="rId21"/>
    <p:sldId id="351" r:id="rId22"/>
    <p:sldId id="352" r:id="rId23"/>
    <p:sldId id="353" r:id="rId24"/>
    <p:sldId id="354" r:id="rId25"/>
    <p:sldId id="350" r:id="rId26"/>
    <p:sldId id="341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79B8E-E9A9-49CC-ACDF-D4CCD115A62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029A96-811A-4626-A45A-F4C66AA6F72F}">
      <dgm:prSet/>
      <dgm:spPr/>
      <dgm:t>
        <a:bodyPr/>
        <a:lstStyle/>
        <a:p>
          <a:pPr>
            <a:defRPr b="1"/>
          </a:pPr>
          <a:r>
            <a:rPr lang="en-US"/>
            <a:t>All HTML files should open with &lt;html&gt; and close with &lt;/html&gt;</a:t>
          </a:r>
        </a:p>
      </dgm:t>
    </dgm:pt>
    <dgm:pt modelId="{30FFE72F-7499-484F-A27F-AF08CAF6F754}" type="parTrans" cxnId="{43BA05BC-634D-4E53-80C1-9BC7CE558761}">
      <dgm:prSet/>
      <dgm:spPr/>
      <dgm:t>
        <a:bodyPr/>
        <a:lstStyle/>
        <a:p>
          <a:endParaRPr lang="en-US"/>
        </a:p>
      </dgm:t>
    </dgm:pt>
    <dgm:pt modelId="{D2DC9E89-63C5-4378-BEA2-6F1F8B5E8FDB}" type="sibTrans" cxnId="{43BA05BC-634D-4E53-80C1-9BC7CE558761}">
      <dgm:prSet/>
      <dgm:spPr/>
      <dgm:t>
        <a:bodyPr/>
        <a:lstStyle/>
        <a:p>
          <a:endParaRPr lang="en-US"/>
        </a:p>
      </dgm:t>
    </dgm:pt>
    <dgm:pt modelId="{9B9502E8-16B6-4E25-AC12-2154F1C41CE2}">
      <dgm:prSet/>
      <dgm:spPr/>
      <dgm:t>
        <a:bodyPr/>
        <a:lstStyle/>
        <a:p>
          <a:pPr>
            <a:defRPr b="1"/>
          </a:pPr>
          <a:r>
            <a:rPr lang="en-US"/>
            <a:t>An HTML file needs to have both a &lt;head&gt; and a &lt;body&gt; </a:t>
          </a:r>
        </a:p>
      </dgm:t>
    </dgm:pt>
    <dgm:pt modelId="{999F5BAF-72F1-4D92-97E0-EA35A4DB15A9}" type="parTrans" cxnId="{25B972DE-791F-4922-91D1-67FDEC31AF44}">
      <dgm:prSet/>
      <dgm:spPr/>
      <dgm:t>
        <a:bodyPr/>
        <a:lstStyle/>
        <a:p>
          <a:endParaRPr lang="en-US"/>
        </a:p>
      </dgm:t>
    </dgm:pt>
    <dgm:pt modelId="{C841C85F-7163-432D-B7D4-B3A11E376A6C}" type="sibTrans" cxnId="{25B972DE-791F-4922-91D1-67FDEC31AF44}">
      <dgm:prSet/>
      <dgm:spPr/>
      <dgm:t>
        <a:bodyPr/>
        <a:lstStyle/>
        <a:p>
          <a:endParaRPr lang="en-US"/>
        </a:p>
      </dgm:t>
    </dgm:pt>
    <dgm:pt modelId="{6338D710-0495-42A6-8BBA-4FBCD45DC598}">
      <dgm:prSet/>
      <dgm:spPr/>
      <dgm:t>
        <a:bodyPr/>
        <a:lstStyle/>
        <a:p>
          <a:r>
            <a:rPr lang="en-US"/>
            <a:t>The &lt;head&gt; contains metadata about the webpage. </a:t>
          </a:r>
        </a:p>
      </dgm:t>
    </dgm:pt>
    <dgm:pt modelId="{8955ECA2-D39E-47C7-A9C5-CC363E0EBC71}" type="parTrans" cxnId="{D1CBB996-6036-47F6-B08D-84EEC40CECBA}">
      <dgm:prSet/>
      <dgm:spPr/>
      <dgm:t>
        <a:bodyPr/>
        <a:lstStyle/>
        <a:p>
          <a:endParaRPr lang="en-US"/>
        </a:p>
      </dgm:t>
    </dgm:pt>
    <dgm:pt modelId="{9A393BEE-30E4-49AF-927D-30B734EE405C}" type="sibTrans" cxnId="{D1CBB996-6036-47F6-B08D-84EEC40CECBA}">
      <dgm:prSet/>
      <dgm:spPr/>
      <dgm:t>
        <a:bodyPr/>
        <a:lstStyle/>
        <a:p>
          <a:endParaRPr lang="en-US"/>
        </a:p>
      </dgm:t>
    </dgm:pt>
    <dgm:pt modelId="{B38F66E2-DD40-4034-B18A-9CC758783A0C}">
      <dgm:prSet/>
      <dgm:spPr/>
      <dgm:t>
        <a:bodyPr/>
        <a:lstStyle/>
        <a:p>
          <a:r>
            <a:rPr lang="en-US"/>
            <a:t>The &lt;body&gt; contains the content of the webpage. </a:t>
          </a:r>
        </a:p>
      </dgm:t>
    </dgm:pt>
    <dgm:pt modelId="{FC70FABA-9851-4531-959F-95B37D31A381}" type="parTrans" cxnId="{9B0FED05-06A6-4F33-BBC6-52C7C285C84E}">
      <dgm:prSet/>
      <dgm:spPr/>
      <dgm:t>
        <a:bodyPr/>
        <a:lstStyle/>
        <a:p>
          <a:endParaRPr lang="en-US"/>
        </a:p>
      </dgm:t>
    </dgm:pt>
    <dgm:pt modelId="{A85EE83D-3B69-457D-A51C-35CF6B1F5264}" type="sibTrans" cxnId="{9B0FED05-06A6-4F33-BBC6-52C7C285C84E}">
      <dgm:prSet/>
      <dgm:spPr/>
      <dgm:t>
        <a:bodyPr/>
        <a:lstStyle/>
        <a:p>
          <a:endParaRPr lang="en-US"/>
        </a:p>
      </dgm:t>
    </dgm:pt>
    <dgm:pt modelId="{CF1174F3-C0DA-4354-980B-DF49F606F831}" type="pres">
      <dgm:prSet presAssocID="{C9A79B8E-E9A9-49CC-ACDF-D4CCD115A62E}" presName="root" presStyleCnt="0">
        <dgm:presLayoutVars>
          <dgm:dir/>
          <dgm:resizeHandles val="exact"/>
        </dgm:presLayoutVars>
      </dgm:prSet>
      <dgm:spPr/>
    </dgm:pt>
    <dgm:pt modelId="{67483538-ED20-427A-9908-D160B58FD649}" type="pres">
      <dgm:prSet presAssocID="{59029A96-811A-4626-A45A-F4C66AA6F72F}" presName="compNode" presStyleCnt="0"/>
      <dgm:spPr/>
    </dgm:pt>
    <dgm:pt modelId="{D73653AD-2B7C-4104-B1FF-674DEEB1C138}" type="pres">
      <dgm:prSet presAssocID="{59029A96-811A-4626-A45A-F4C66AA6F7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4365B78-665E-4E96-B66B-701A07837C60}" type="pres">
      <dgm:prSet presAssocID="{59029A96-811A-4626-A45A-F4C66AA6F72F}" presName="iconSpace" presStyleCnt="0"/>
      <dgm:spPr/>
    </dgm:pt>
    <dgm:pt modelId="{2F65E106-8D0C-497A-8971-92E4F33EB446}" type="pres">
      <dgm:prSet presAssocID="{59029A96-811A-4626-A45A-F4C66AA6F72F}" presName="parTx" presStyleLbl="revTx" presStyleIdx="0" presStyleCnt="4">
        <dgm:presLayoutVars>
          <dgm:chMax val="0"/>
          <dgm:chPref val="0"/>
        </dgm:presLayoutVars>
      </dgm:prSet>
      <dgm:spPr/>
    </dgm:pt>
    <dgm:pt modelId="{026361C3-99A2-4150-A6AF-DB9572B44DA8}" type="pres">
      <dgm:prSet presAssocID="{59029A96-811A-4626-A45A-F4C66AA6F72F}" presName="txSpace" presStyleCnt="0"/>
      <dgm:spPr/>
    </dgm:pt>
    <dgm:pt modelId="{9DDB0CC5-EA02-47E1-8F50-5A6A521DDB2E}" type="pres">
      <dgm:prSet presAssocID="{59029A96-811A-4626-A45A-F4C66AA6F72F}" presName="desTx" presStyleLbl="revTx" presStyleIdx="1" presStyleCnt="4">
        <dgm:presLayoutVars/>
      </dgm:prSet>
      <dgm:spPr/>
    </dgm:pt>
    <dgm:pt modelId="{317C1A65-0FC1-468A-BA5D-EE30888B0EBC}" type="pres">
      <dgm:prSet presAssocID="{D2DC9E89-63C5-4378-BEA2-6F1F8B5E8FDB}" presName="sibTrans" presStyleCnt="0"/>
      <dgm:spPr/>
    </dgm:pt>
    <dgm:pt modelId="{A71E1EE0-9BE0-4155-B6FE-AB7DDC8C281C}" type="pres">
      <dgm:prSet presAssocID="{9B9502E8-16B6-4E25-AC12-2154F1C41CE2}" presName="compNode" presStyleCnt="0"/>
      <dgm:spPr/>
    </dgm:pt>
    <dgm:pt modelId="{E5F6BDC3-6905-4549-B9D1-2589AB69CF23}" type="pres">
      <dgm:prSet presAssocID="{9B9502E8-16B6-4E25-AC12-2154F1C41CE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6D53CAA-333D-4E86-BDC1-F391F14C35E6}" type="pres">
      <dgm:prSet presAssocID="{9B9502E8-16B6-4E25-AC12-2154F1C41CE2}" presName="iconSpace" presStyleCnt="0"/>
      <dgm:spPr/>
    </dgm:pt>
    <dgm:pt modelId="{1DFB8676-A08E-4E55-8DA9-35E4D57933E7}" type="pres">
      <dgm:prSet presAssocID="{9B9502E8-16B6-4E25-AC12-2154F1C41CE2}" presName="parTx" presStyleLbl="revTx" presStyleIdx="2" presStyleCnt="4">
        <dgm:presLayoutVars>
          <dgm:chMax val="0"/>
          <dgm:chPref val="0"/>
        </dgm:presLayoutVars>
      </dgm:prSet>
      <dgm:spPr/>
    </dgm:pt>
    <dgm:pt modelId="{1032D89C-BB3A-4511-B31A-578403455D5F}" type="pres">
      <dgm:prSet presAssocID="{9B9502E8-16B6-4E25-AC12-2154F1C41CE2}" presName="txSpace" presStyleCnt="0"/>
      <dgm:spPr/>
    </dgm:pt>
    <dgm:pt modelId="{8251412E-A77B-4926-8491-B3FA7A8E0553}" type="pres">
      <dgm:prSet presAssocID="{9B9502E8-16B6-4E25-AC12-2154F1C41CE2}" presName="desTx" presStyleLbl="revTx" presStyleIdx="3" presStyleCnt="4">
        <dgm:presLayoutVars/>
      </dgm:prSet>
      <dgm:spPr/>
    </dgm:pt>
  </dgm:ptLst>
  <dgm:cxnLst>
    <dgm:cxn modelId="{9B0FED05-06A6-4F33-BBC6-52C7C285C84E}" srcId="{9B9502E8-16B6-4E25-AC12-2154F1C41CE2}" destId="{B38F66E2-DD40-4034-B18A-9CC758783A0C}" srcOrd="1" destOrd="0" parTransId="{FC70FABA-9851-4531-959F-95B37D31A381}" sibTransId="{A85EE83D-3B69-457D-A51C-35CF6B1F5264}"/>
    <dgm:cxn modelId="{AEA79413-258A-4DF8-A3A0-471FA2213D5C}" type="presOf" srcId="{59029A96-811A-4626-A45A-F4C66AA6F72F}" destId="{2F65E106-8D0C-497A-8971-92E4F33EB446}" srcOrd="0" destOrd="0" presId="urn:microsoft.com/office/officeart/2018/2/layout/IconLabelDescriptionList"/>
    <dgm:cxn modelId="{9A0E0C84-1868-43D6-BCFD-C4044680CF32}" type="presOf" srcId="{9B9502E8-16B6-4E25-AC12-2154F1C41CE2}" destId="{1DFB8676-A08E-4E55-8DA9-35E4D57933E7}" srcOrd="0" destOrd="0" presId="urn:microsoft.com/office/officeart/2018/2/layout/IconLabelDescriptionList"/>
    <dgm:cxn modelId="{77C73B88-29FD-482B-9C67-33BE98DA699D}" type="presOf" srcId="{B38F66E2-DD40-4034-B18A-9CC758783A0C}" destId="{8251412E-A77B-4926-8491-B3FA7A8E0553}" srcOrd="0" destOrd="1" presId="urn:microsoft.com/office/officeart/2018/2/layout/IconLabelDescriptionList"/>
    <dgm:cxn modelId="{D1CBB996-6036-47F6-B08D-84EEC40CECBA}" srcId="{9B9502E8-16B6-4E25-AC12-2154F1C41CE2}" destId="{6338D710-0495-42A6-8BBA-4FBCD45DC598}" srcOrd="0" destOrd="0" parTransId="{8955ECA2-D39E-47C7-A9C5-CC363E0EBC71}" sibTransId="{9A393BEE-30E4-49AF-927D-30B734EE405C}"/>
    <dgm:cxn modelId="{43BA05BC-634D-4E53-80C1-9BC7CE558761}" srcId="{C9A79B8E-E9A9-49CC-ACDF-D4CCD115A62E}" destId="{59029A96-811A-4626-A45A-F4C66AA6F72F}" srcOrd="0" destOrd="0" parTransId="{30FFE72F-7499-484F-A27F-AF08CAF6F754}" sibTransId="{D2DC9E89-63C5-4378-BEA2-6F1F8B5E8FDB}"/>
    <dgm:cxn modelId="{25B972DE-791F-4922-91D1-67FDEC31AF44}" srcId="{C9A79B8E-E9A9-49CC-ACDF-D4CCD115A62E}" destId="{9B9502E8-16B6-4E25-AC12-2154F1C41CE2}" srcOrd="1" destOrd="0" parTransId="{999F5BAF-72F1-4D92-97E0-EA35A4DB15A9}" sibTransId="{C841C85F-7163-432D-B7D4-B3A11E376A6C}"/>
    <dgm:cxn modelId="{A211DDE7-10AE-4BB4-80A8-852EEE171B81}" type="presOf" srcId="{6338D710-0495-42A6-8BBA-4FBCD45DC598}" destId="{8251412E-A77B-4926-8491-B3FA7A8E0553}" srcOrd="0" destOrd="0" presId="urn:microsoft.com/office/officeart/2018/2/layout/IconLabelDescriptionList"/>
    <dgm:cxn modelId="{2E26A9EE-99E2-409E-B9A1-487A372D0C64}" type="presOf" srcId="{C9A79B8E-E9A9-49CC-ACDF-D4CCD115A62E}" destId="{CF1174F3-C0DA-4354-980B-DF49F606F831}" srcOrd="0" destOrd="0" presId="urn:microsoft.com/office/officeart/2018/2/layout/IconLabelDescriptionList"/>
    <dgm:cxn modelId="{3258B33A-9A3B-4509-9FA6-88E9073F9E7E}" type="presParOf" srcId="{CF1174F3-C0DA-4354-980B-DF49F606F831}" destId="{67483538-ED20-427A-9908-D160B58FD649}" srcOrd="0" destOrd="0" presId="urn:microsoft.com/office/officeart/2018/2/layout/IconLabelDescriptionList"/>
    <dgm:cxn modelId="{C79887DF-4515-48B8-8601-7AA13D09BC00}" type="presParOf" srcId="{67483538-ED20-427A-9908-D160B58FD649}" destId="{D73653AD-2B7C-4104-B1FF-674DEEB1C138}" srcOrd="0" destOrd="0" presId="urn:microsoft.com/office/officeart/2018/2/layout/IconLabelDescriptionList"/>
    <dgm:cxn modelId="{870EBBB8-3BBD-450E-BA7C-2BC2056215E0}" type="presParOf" srcId="{67483538-ED20-427A-9908-D160B58FD649}" destId="{44365B78-665E-4E96-B66B-701A07837C60}" srcOrd="1" destOrd="0" presId="urn:microsoft.com/office/officeart/2018/2/layout/IconLabelDescriptionList"/>
    <dgm:cxn modelId="{CD0D12C4-25F8-4A78-8751-971F2D90C615}" type="presParOf" srcId="{67483538-ED20-427A-9908-D160B58FD649}" destId="{2F65E106-8D0C-497A-8971-92E4F33EB446}" srcOrd="2" destOrd="0" presId="urn:microsoft.com/office/officeart/2018/2/layout/IconLabelDescriptionList"/>
    <dgm:cxn modelId="{0B5AC6BD-D93B-4463-B457-4300AAEC7801}" type="presParOf" srcId="{67483538-ED20-427A-9908-D160B58FD649}" destId="{026361C3-99A2-4150-A6AF-DB9572B44DA8}" srcOrd="3" destOrd="0" presId="urn:microsoft.com/office/officeart/2018/2/layout/IconLabelDescriptionList"/>
    <dgm:cxn modelId="{14D35A90-4BA0-49DD-8C68-533A8B173A8C}" type="presParOf" srcId="{67483538-ED20-427A-9908-D160B58FD649}" destId="{9DDB0CC5-EA02-47E1-8F50-5A6A521DDB2E}" srcOrd="4" destOrd="0" presId="urn:microsoft.com/office/officeart/2018/2/layout/IconLabelDescriptionList"/>
    <dgm:cxn modelId="{2EA296D1-DEB4-4BBA-A8A9-1609280A1368}" type="presParOf" srcId="{CF1174F3-C0DA-4354-980B-DF49F606F831}" destId="{317C1A65-0FC1-468A-BA5D-EE30888B0EBC}" srcOrd="1" destOrd="0" presId="urn:microsoft.com/office/officeart/2018/2/layout/IconLabelDescriptionList"/>
    <dgm:cxn modelId="{EE88B462-EF85-4C8D-8D43-12035D814184}" type="presParOf" srcId="{CF1174F3-C0DA-4354-980B-DF49F606F831}" destId="{A71E1EE0-9BE0-4155-B6FE-AB7DDC8C281C}" srcOrd="2" destOrd="0" presId="urn:microsoft.com/office/officeart/2018/2/layout/IconLabelDescriptionList"/>
    <dgm:cxn modelId="{082A5355-0409-4FED-9FFC-F5898D59633E}" type="presParOf" srcId="{A71E1EE0-9BE0-4155-B6FE-AB7DDC8C281C}" destId="{E5F6BDC3-6905-4549-B9D1-2589AB69CF23}" srcOrd="0" destOrd="0" presId="urn:microsoft.com/office/officeart/2018/2/layout/IconLabelDescriptionList"/>
    <dgm:cxn modelId="{5EDC072A-E136-4E2C-AF1F-041C1FCC1E10}" type="presParOf" srcId="{A71E1EE0-9BE0-4155-B6FE-AB7DDC8C281C}" destId="{F6D53CAA-333D-4E86-BDC1-F391F14C35E6}" srcOrd="1" destOrd="0" presId="urn:microsoft.com/office/officeart/2018/2/layout/IconLabelDescriptionList"/>
    <dgm:cxn modelId="{6C2B07DB-F58F-4A4D-ACAF-526CDD4866D4}" type="presParOf" srcId="{A71E1EE0-9BE0-4155-B6FE-AB7DDC8C281C}" destId="{1DFB8676-A08E-4E55-8DA9-35E4D57933E7}" srcOrd="2" destOrd="0" presId="urn:microsoft.com/office/officeart/2018/2/layout/IconLabelDescriptionList"/>
    <dgm:cxn modelId="{418F561F-0422-4749-A35F-20D725A11032}" type="presParOf" srcId="{A71E1EE0-9BE0-4155-B6FE-AB7DDC8C281C}" destId="{1032D89C-BB3A-4511-B31A-578403455D5F}" srcOrd="3" destOrd="0" presId="urn:microsoft.com/office/officeart/2018/2/layout/IconLabelDescriptionList"/>
    <dgm:cxn modelId="{CFFA4924-24C5-4648-9570-577FCFEB7C6B}" type="presParOf" srcId="{A71E1EE0-9BE0-4155-B6FE-AB7DDC8C281C}" destId="{8251412E-A77B-4926-8491-B3FA7A8E055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653AD-2B7C-4104-B1FF-674DEEB1C138}">
      <dsp:nvSpPr>
        <dsp:cNvPr id="0" name=""/>
        <dsp:cNvSpPr/>
      </dsp:nvSpPr>
      <dsp:spPr>
        <a:xfrm>
          <a:off x="712199" y="5187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5E106-8D0C-497A-8971-92E4F33EB446}">
      <dsp:nvSpPr>
        <dsp:cNvPr id="0" name=""/>
        <dsp:cNvSpPr/>
      </dsp:nvSpPr>
      <dsp:spPr>
        <a:xfrm>
          <a:off x="712199" y="17088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All HTML files should open with &lt;html&gt; and close with &lt;/html&gt;</a:t>
          </a:r>
        </a:p>
      </dsp:txBody>
      <dsp:txXfrm>
        <a:off x="712199" y="1708878"/>
        <a:ext cx="4320000" cy="648000"/>
      </dsp:txXfrm>
    </dsp:sp>
    <dsp:sp modelId="{9DDB0CC5-EA02-47E1-8F50-5A6A521DDB2E}">
      <dsp:nvSpPr>
        <dsp:cNvPr id="0" name=""/>
        <dsp:cNvSpPr/>
      </dsp:nvSpPr>
      <dsp:spPr>
        <a:xfrm>
          <a:off x="712199" y="2424320"/>
          <a:ext cx="4320000" cy="999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6BDC3-6905-4549-B9D1-2589AB69CF23}">
      <dsp:nvSpPr>
        <dsp:cNvPr id="0" name=""/>
        <dsp:cNvSpPr/>
      </dsp:nvSpPr>
      <dsp:spPr>
        <a:xfrm>
          <a:off x="5788200" y="5187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B8676-A08E-4E55-8DA9-35E4D57933E7}">
      <dsp:nvSpPr>
        <dsp:cNvPr id="0" name=""/>
        <dsp:cNvSpPr/>
      </dsp:nvSpPr>
      <dsp:spPr>
        <a:xfrm>
          <a:off x="5788200" y="17088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 HTML file needs to have both a &lt;head&gt; and a &lt;body&gt; </a:t>
          </a:r>
        </a:p>
      </dsp:txBody>
      <dsp:txXfrm>
        <a:off x="5788200" y="1708878"/>
        <a:ext cx="4320000" cy="648000"/>
      </dsp:txXfrm>
    </dsp:sp>
    <dsp:sp modelId="{8251412E-A77B-4926-8491-B3FA7A8E0553}">
      <dsp:nvSpPr>
        <dsp:cNvPr id="0" name=""/>
        <dsp:cNvSpPr/>
      </dsp:nvSpPr>
      <dsp:spPr>
        <a:xfrm>
          <a:off x="5788200" y="2424320"/>
          <a:ext cx="4320000" cy="999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&lt;head&gt; contains metadata about the webpage.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&lt;body&gt; contains the content of the webpage. </a:t>
          </a:r>
        </a:p>
      </dsp:txBody>
      <dsp:txXfrm>
        <a:off x="5788200" y="2424320"/>
        <a:ext cx="4320000" cy="999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1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6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0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9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3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2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7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5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  <p:sldLayoutId id="2147483674" r:id="rId12"/>
    <p:sldLayoutId id="214748367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meta.asp" TargetMode="External"/><Relationship Id="rId2" Type="http://schemas.openxmlformats.org/officeDocument/2006/relationships/hyperlink" Target="https://www.w3schools.com/tags/tag_title.as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tags/tag_link.as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liebe.github.io/HTML/onlinePortfolio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ulsar-edit.dev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liebe.github.io/" TargetMode="External"/><Relationship Id="rId2" Type="http://schemas.openxmlformats.org/officeDocument/2006/relationships/hyperlink" Target="https://github.com/leliebe/leliebe.github.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B5341442-0AD8-B2D3-A14A-5A9BC2720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9" r="30331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DD3C2-C7CE-80CC-C9ED-A8F8C0FA7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/>
          </a:bodyPr>
          <a:lstStyle/>
          <a:p>
            <a:r>
              <a:rPr lang="en-US" dirty="0"/>
              <a:t>Building Your Online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DC5C2-1798-8ED0-4D44-BE72A489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r>
              <a:rPr lang="en-US" dirty="0"/>
              <a:t>26 June 2023</a:t>
            </a:r>
          </a:p>
          <a:p>
            <a:r>
              <a:rPr lang="en-US" dirty="0"/>
              <a:t>Lauren Liebe</a:t>
            </a:r>
          </a:p>
        </p:txBody>
      </p:sp>
    </p:spTree>
    <p:extLst>
      <p:ext uri="{BB962C8B-B14F-4D97-AF65-F5344CB8AC3E}">
        <p14:creationId xmlns:p14="http://schemas.microsoft.com/office/powerpoint/2010/main" val="390778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36C0-8419-758B-A2D3-6D8C177C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367145"/>
            <a:ext cx="4267200" cy="1371600"/>
          </a:xfrm>
        </p:spPr>
        <p:txBody>
          <a:bodyPr/>
          <a:lstStyle/>
          <a:p>
            <a:r>
              <a:rPr lang="en-US" dirty="0"/>
              <a:t>HTML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D43A3-4F30-AE2A-224A-EE0690DE0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949303"/>
            <a:ext cx="4059381" cy="39180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Elements: text inside angle brackets that names the kind of content inside. </a:t>
            </a:r>
          </a:p>
          <a:p>
            <a:r>
              <a:rPr lang="en-US" dirty="0"/>
              <a:t>Attributes: Modifiers for elements. </a:t>
            </a:r>
          </a:p>
          <a:p>
            <a:r>
              <a:rPr lang="en-US" dirty="0"/>
              <a:t>Text nodes: the plain text inside elements.</a:t>
            </a:r>
          </a:p>
          <a:p>
            <a:r>
              <a:rPr lang="en-US" dirty="0"/>
              <a:t>HTML should be well-formed: all elements open and close, and do so in order.</a:t>
            </a:r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6AA0365-8409-8ECD-C669-D91369D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17" y="374073"/>
            <a:ext cx="6928083" cy="61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FC903-2F00-5211-93DF-DAAF01F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Writing HTML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835040-1A2C-8524-C751-C77AC86EA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850474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358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F850-077B-9147-AD37-A3B468E4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78ADA-F064-32FE-3AAD-03118553D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</a:t>
            </a:r>
            <a:r>
              <a:rPr lang="en-US" dirty="0">
                <a:hlinkClick r:id="rId2"/>
              </a:rPr>
              <a:t>title</a:t>
            </a:r>
            <a:r>
              <a:rPr lang="en-US" dirty="0"/>
              <a:t>&gt;: The display name for your website</a:t>
            </a:r>
          </a:p>
          <a:p>
            <a:r>
              <a:rPr lang="en-US" dirty="0"/>
              <a:t>&lt;</a:t>
            </a:r>
            <a:r>
              <a:rPr lang="en-US" dirty="0">
                <a:hlinkClick r:id="rId3"/>
              </a:rPr>
              <a:t>meta</a:t>
            </a:r>
            <a:r>
              <a:rPr lang="en-US" dirty="0"/>
              <a:t>&gt;: documents metadata about the website, using different attributes for each kind of metadata. </a:t>
            </a:r>
          </a:p>
          <a:p>
            <a:pPr lvl="1"/>
            <a:r>
              <a:rPr lang="en-US" dirty="0"/>
              <a:t>Description: the description of the website</a:t>
            </a:r>
          </a:p>
          <a:p>
            <a:pPr lvl="1"/>
            <a:r>
              <a:rPr lang="en-US" dirty="0"/>
              <a:t>Charset: what character set will be used by the website. </a:t>
            </a:r>
          </a:p>
          <a:p>
            <a:r>
              <a:rPr lang="en-US" dirty="0"/>
              <a:t>&lt;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&gt;: Links to an external spreadsheet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F12542-A1A6-9933-0D67-FD06C5BA25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    &lt;title&gt;Lauren Liebe - CV&lt;/title&gt;</a:t>
            </a:r>
          </a:p>
          <a:p>
            <a:pPr marL="0" indent="0">
              <a:buNone/>
            </a:pPr>
            <a:r>
              <a:rPr lang="en-US" dirty="0"/>
              <a:t>      &lt;meta name="description" content="Digital CV and Teaching Resources"&gt;</a:t>
            </a:r>
          </a:p>
          <a:p>
            <a:pPr marL="0" indent="0">
              <a:buNone/>
            </a:pPr>
            <a:r>
              <a:rPr lang="en-US" dirty="0"/>
              <a:t>      &lt;meta charset="utf-8"&gt;</a:t>
            </a:r>
          </a:p>
          <a:p>
            <a:pPr marL="0" indent="0">
              <a:buNone/>
            </a:pPr>
            <a:r>
              <a:rPr lang="en-US" dirty="0"/>
              <a:t>      &lt;link </a:t>
            </a:r>
            <a:r>
              <a:rPr lang="en-US" dirty="0" err="1"/>
              <a:t>href</a:t>
            </a:r>
            <a:r>
              <a:rPr lang="en-US" dirty="0"/>
              <a:t>="./CSS/LiebeCV.css" </a:t>
            </a:r>
            <a:r>
              <a:rPr lang="en-US" dirty="0" err="1"/>
              <a:t>rel</a:t>
            </a:r>
            <a:r>
              <a:rPr lang="en-US" dirty="0"/>
              <a:t>="stylesheet"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70872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”../CSS/</a:t>
            </a:r>
            <a:r>
              <a:rPr lang="en-US" dirty="0" err="1">
                <a:solidFill>
                  <a:srgbClr val="E06A53"/>
                </a:solidFill>
              </a:rPr>
              <a:t>weird.css</a:t>
            </a:r>
            <a:r>
              <a:rPr lang="en-US" dirty="0">
                <a:solidFill>
                  <a:srgbClr val="E06A53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FD23066-E0E4-4A0C-B554-B9F2A919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D2E6F5-4096-40AF-B31C-B6FBEEFF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771CF-4C86-0425-D359-2608F4C5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79" y="1777217"/>
            <a:ext cx="2541564" cy="210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Lunch Time!</a:t>
            </a:r>
          </a:p>
        </p:txBody>
      </p:sp>
      <p:pic>
        <p:nvPicPr>
          <p:cNvPr id="5" name="Picture 4" descr="Souvlaki meat skewer kebabs">
            <a:extLst>
              <a:ext uri="{FF2B5EF4-FFF2-40B4-BE49-F238E27FC236}">
                <a16:creationId xmlns:a16="http://schemas.microsoft.com/office/drawing/2014/main" id="{9D9C81F1-EF5D-97F8-A9AC-06860F4E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70" r="20370"/>
          <a:stretch/>
        </p:blipFill>
        <p:spPr>
          <a:xfrm>
            <a:off x="609600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 &amp; &lt;span&gt;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class="nav"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about.html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texts.html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contact.html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9EF1-BC4D-F5B0-202F-FD61661B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403D2E-CCC5-5451-7761-7C806B7EF7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Determines the visual appearance of HTML elements. </a:t>
            </a:r>
          </a:p>
          <a:p>
            <a:r>
              <a:rPr lang="en-US" dirty="0"/>
              <a:t>CSS Zen Garden (</a:t>
            </a:r>
            <a:r>
              <a:rPr lang="en-US" dirty="0">
                <a:hlinkClick r:id="rId2"/>
              </a:rPr>
              <a:t>http://www.csszengarden.com/</a:t>
            </a:r>
            <a:r>
              <a:rPr lang="en-US" dirty="0"/>
              <a:t>) offers a good example of how many ways the same HTML code can be styled.</a:t>
            </a:r>
          </a:p>
          <a:p>
            <a:r>
              <a:rPr lang="en-US" dirty="0"/>
              <a:t>	In some cases, the CSS available at CSS Zen Garden is free for you to 	use.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25687-22F7-9103-A323-EB2F49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DB934-177A-4EEC-4006-957134A02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7809-E3B2-A914-28DA-9EFF6AE1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87" y="785191"/>
            <a:ext cx="5963479" cy="523792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Personal and Professional Website Examples </a:t>
            </a:r>
          </a:p>
          <a:p>
            <a:pPr lvl="1"/>
            <a:r>
              <a:rPr lang="en-US" sz="1600" dirty="0"/>
              <a:t>(30 minutes)</a:t>
            </a:r>
          </a:p>
          <a:p>
            <a:r>
              <a:rPr lang="en-US" sz="2000" dirty="0"/>
              <a:t>Designing your Website </a:t>
            </a:r>
          </a:p>
          <a:p>
            <a:pPr lvl="1"/>
            <a:r>
              <a:rPr lang="en-US" sz="1600" dirty="0"/>
              <a:t>(30 minutes)</a:t>
            </a:r>
          </a:p>
          <a:p>
            <a:r>
              <a:rPr lang="en-US" sz="2000" dirty="0"/>
              <a:t>Getting Started with GitHub</a:t>
            </a:r>
          </a:p>
          <a:p>
            <a:pPr lvl="1"/>
            <a:r>
              <a:rPr lang="en-US" sz="1600" dirty="0"/>
              <a:t>(30 minutes) </a:t>
            </a:r>
          </a:p>
          <a:p>
            <a:r>
              <a:rPr lang="en-US" sz="2000" dirty="0"/>
              <a:t>Basic HTML </a:t>
            </a:r>
          </a:p>
          <a:p>
            <a:pPr lvl="1"/>
            <a:r>
              <a:rPr lang="en-US" sz="1600" dirty="0"/>
              <a:t>(30 minutes)</a:t>
            </a:r>
          </a:p>
          <a:p>
            <a:r>
              <a:rPr lang="en-US" sz="2000" dirty="0"/>
              <a:t>Lunch </a:t>
            </a:r>
          </a:p>
          <a:p>
            <a:pPr lvl="1"/>
            <a:r>
              <a:rPr lang="en-US" sz="1600" dirty="0"/>
              <a:t>(1 hour) </a:t>
            </a:r>
          </a:p>
          <a:p>
            <a:r>
              <a:rPr lang="en-US" sz="2000" dirty="0"/>
              <a:t>Continuing HTML</a:t>
            </a:r>
          </a:p>
          <a:p>
            <a:pPr lvl="1"/>
            <a:r>
              <a:rPr lang="en-US" sz="1600" dirty="0"/>
              <a:t>(30 minutes) </a:t>
            </a:r>
          </a:p>
          <a:p>
            <a:r>
              <a:rPr lang="en-US" sz="2000" dirty="0"/>
              <a:t>CSS &amp; Presentation</a:t>
            </a:r>
          </a:p>
          <a:p>
            <a:pPr lvl="1"/>
            <a:r>
              <a:rPr lang="en-US" sz="1600" dirty="0"/>
              <a:t>(1 hour) </a:t>
            </a:r>
          </a:p>
          <a:p>
            <a:r>
              <a:rPr lang="en-US" sz="2000" dirty="0"/>
              <a:t>Guided Work Time </a:t>
            </a:r>
          </a:p>
          <a:p>
            <a:pPr lvl="1"/>
            <a:r>
              <a:rPr lang="en-US" sz="1600" dirty="0"/>
              <a:t>(30+ minutes)</a:t>
            </a:r>
          </a:p>
        </p:txBody>
      </p:sp>
    </p:spTree>
    <p:extLst>
      <p:ext uri="{BB962C8B-B14F-4D97-AF65-F5344CB8AC3E}">
        <p14:creationId xmlns:p14="http://schemas.microsoft.com/office/powerpoint/2010/main" val="4034806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EA74-47BB-F7A3-1911-1E8D7B1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Basic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A2CE-FFC0-16DF-2491-35CB0E4503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Unlike most of the document types we have been working with this semester, CSS does not require document processing instructions or namespace declarations. We can simply start! </a:t>
            </a:r>
          </a:p>
          <a:p>
            <a:r>
              <a:rPr lang="en-US" dirty="0"/>
              <a:t>All CSS rules contain a selector (which element you want to target) and a declaration, consisting of a property to be edited and the value for that property. </a:t>
            </a:r>
          </a:p>
          <a:p>
            <a:r>
              <a:rPr lang="en-US" dirty="0"/>
              <a:t>Nested elements generally inherit properties of their ancestors.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BFFD-25B7-CF22-CCDC-6C03E151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077-5F86-DBFE-474A-D6EA3B47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B667DC-CEE2-E4DD-1DCB-0E7CECD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30A83-F2FF-F4A9-CB3F-841224631A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body {</a:t>
            </a:r>
          </a:p>
          <a:p>
            <a:pPr marL="0" indent="0">
              <a:buNone/>
            </a:pPr>
            <a:r>
              <a:rPr lang="en-US" sz="1600" dirty="0"/>
              <a:t>	background-color: #D5C6E0;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h1 {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text-align:center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	color: #28112B;</a:t>
            </a:r>
          </a:p>
          <a:p>
            <a:pPr marL="0" indent="0">
              <a:buNone/>
            </a:pPr>
            <a:r>
              <a:rPr lang="en-US" sz="1600" dirty="0"/>
              <a:t>	font-family: "Garamond", serif;</a:t>
            </a:r>
          </a:p>
          <a:p>
            <a:pPr marL="0" indent="0">
              <a:buNone/>
            </a:pPr>
            <a:r>
              <a:rPr lang="en-US" sz="1600" dirty="0"/>
              <a:t>	font-size: 2em;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3F4D55-6C92-2785-F5C0-229D35C4D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F5D023-1FCE-EC3B-4BBC-09BC3EBA1B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body </a:t>
            </a:r>
            <a:r>
              <a:rPr lang="en-US" dirty="0"/>
              <a:t>selects everything in the HTML &lt;body&gt; tag. </a:t>
            </a:r>
          </a:p>
          <a:p>
            <a:pPr lvl="1"/>
            <a:r>
              <a:rPr lang="en-US" b="1" dirty="0"/>
              <a:t>background-color </a:t>
            </a:r>
            <a:r>
              <a:rPr lang="en-US" dirty="0"/>
              <a:t>changes the background color to the specified color. This can either be a recognized name, an RGB value, a HEX value (used here), or an HSL value. RGBA and HSLA values can also be used to manage color transparency. 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AA4F-5249-69E0-153F-8C744B4C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588-6D90-8C21-BCAD-FCA16171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E4DD-75E4-4EBC-CF00-C2654DEA5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A5FF5-BCA9-29B8-A43E-F08ECE71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body {</a:t>
            </a:r>
          </a:p>
          <a:p>
            <a:pPr marL="0" indent="0">
              <a:buNone/>
            </a:pPr>
            <a:r>
              <a:rPr lang="en-US" sz="1800" dirty="0"/>
              <a:t>	background-color: #D5C6E0;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h1 {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text-align:center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color: #28112B;</a:t>
            </a:r>
          </a:p>
          <a:p>
            <a:pPr marL="0" indent="0">
              <a:buNone/>
            </a:pPr>
            <a:r>
              <a:rPr lang="en-US" sz="1800" dirty="0"/>
              <a:t>	font-family: "Garamond", serif;</a:t>
            </a:r>
          </a:p>
          <a:p>
            <a:pPr marL="0" indent="0">
              <a:buNone/>
            </a:pPr>
            <a:r>
              <a:rPr lang="en-US" sz="1800" dirty="0"/>
              <a:t>	font-size: 2em;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1D6DB-1F85-7B8B-3BEB-B3B5726102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323" y="2003375"/>
            <a:ext cx="6382576" cy="526767"/>
          </a:xfrm>
        </p:spPr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245AD-FA80-671A-581B-3927D84AC9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9323" y="2551176"/>
            <a:ext cx="7076660" cy="339718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h1 </a:t>
            </a:r>
            <a:r>
              <a:rPr lang="en-US" dirty="0"/>
              <a:t>selects everything in an HTML &lt;h1&gt; tag.</a:t>
            </a:r>
          </a:p>
          <a:p>
            <a:pPr lvl="1"/>
            <a:r>
              <a:rPr lang="en-US" b="1" dirty="0"/>
              <a:t>text-align</a:t>
            </a:r>
            <a:r>
              <a:rPr lang="en-US" dirty="0"/>
              <a:t> determines horizontal alignment. Can be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or </a:t>
            </a:r>
            <a:r>
              <a:rPr lang="en-US" i="1" dirty="0"/>
              <a:t>justified</a:t>
            </a:r>
            <a:r>
              <a:rPr lang="en-US" dirty="0"/>
              <a:t>. </a:t>
            </a:r>
          </a:p>
          <a:p>
            <a:pPr lvl="1"/>
            <a:r>
              <a:rPr lang="en-US" b="1" dirty="0"/>
              <a:t>color </a:t>
            </a:r>
            <a:r>
              <a:rPr lang="en-US" dirty="0"/>
              <a:t>determines the color of the text. </a:t>
            </a:r>
          </a:p>
          <a:p>
            <a:pPr lvl="2"/>
            <a:r>
              <a:rPr lang="en-US" dirty="0"/>
              <a:t>To alter the background color of the text, use </a:t>
            </a:r>
            <a:r>
              <a:rPr lang="en-US" b="1" dirty="0"/>
              <a:t>background-color</a:t>
            </a:r>
            <a:endParaRPr lang="en-US" dirty="0"/>
          </a:p>
          <a:p>
            <a:pPr lvl="1"/>
            <a:r>
              <a:rPr lang="en-US" b="1" dirty="0"/>
              <a:t>font-family</a:t>
            </a:r>
            <a:r>
              <a:rPr lang="en-US" dirty="0"/>
              <a:t> determines the font being used. Can offer tiered preferences. Here, Garamond is preferred, but if Garamond is not accessible, any serif font will work. </a:t>
            </a:r>
          </a:p>
          <a:p>
            <a:pPr lvl="1"/>
            <a:r>
              <a:rPr lang="en-US" b="1" dirty="0"/>
              <a:t>font-size</a:t>
            </a:r>
            <a:r>
              <a:rPr lang="en-US" dirty="0"/>
              <a:t> determines how large the font will be. Can be absolute (</a:t>
            </a:r>
            <a:r>
              <a:rPr lang="en-US" dirty="0" err="1"/>
              <a:t>px</a:t>
            </a:r>
            <a:r>
              <a:rPr lang="en-US" dirty="0"/>
              <a:t>) or relative (</a:t>
            </a:r>
            <a:r>
              <a:rPr lang="en-US" dirty="0" err="1"/>
              <a:t>em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Default font size is 16px.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87A53-022E-05B7-5451-56CEBC51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497512" cy="3273552"/>
          </a:xfrm>
        </p:spPr>
        <p:txBody>
          <a:bodyPr/>
          <a:lstStyle/>
          <a:p>
            <a:r>
              <a:rPr lang="en-US" b="1" dirty="0" err="1"/>
              <a:t>ul</a:t>
            </a:r>
            <a:r>
              <a:rPr lang="en-US" dirty="0"/>
              <a:t> targets our unordered list. </a:t>
            </a:r>
            <a:r>
              <a:rPr lang="en-US" b="1" dirty="0"/>
              <a:t>nav</a:t>
            </a:r>
            <a:r>
              <a:rPr lang="en-US" dirty="0"/>
              <a:t> specifies a class</a:t>
            </a:r>
          </a:p>
          <a:p>
            <a:pPr lvl="1"/>
            <a:r>
              <a:rPr lang="en-US" b="1" dirty="0"/>
              <a:t>list-style-type</a:t>
            </a:r>
            <a:r>
              <a:rPr lang="en-US" dirty="0"/>
              <a:t> specifies that no bullet points should be used.  </a:t>
            </a:r>
          </a:p>
          <a:p>
            <a:pPr lvl="1"/>
            <a:r>
              <a:rPr lang="en-US" b="1" dirty="0"/>
              <a:t>margin </a:t>
            </a:r>
            <a:r>
              <a:rPr lang="en-US" dirty="0"/>
              <a:t>and </a:t>
            </a:r>
            <a:r>
              <a:rPr lang="en-US" b="1" dirty="0"/>
              <a:t>padding</a:t>
            </a:r>
            <a:r>
              <a:rPr lang="en-US" dirty="0"/>
              <a:t> set the amount of space around the element. </a:t>
            </a:r>
          </a:p>
          <a:p>
            <a:pPr lvl="1"/>
            <a:r>
              <a:rPr lang="en-US" b="1" dirty="0"/>
              <a:t>overflow </a:t>
            </a:r>
            <a:r>
              <a:rPr lang="en-US" dirty="0"/>
              <a:t>determines what should happen if an element is too big to fit in an area (here, it is clipped)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97296" y="2530142"/>
            <a:ext cx="6557382" cy="3571584"/>
          </a:xfrm>
        </p:spPr>
        <p:txBody>
          <a:bodyPr>
            <a:normAutofit fontScale="92500"/>
          </a:bodyPr>
          <a:lstStyle/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dirty="0"/>
              <a:t>specifies what should happen to all &lt;li&gt; elements with a class of “nav”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is for positioning content. Often used for wrapping text. </a:t>
            </a:r>
            <a:endParaRPr lang="en-US" b="1" dirty="0"/>
          </a:p>
          <a:p>
            <a:r>
              <a:rPr lang="en-US" b="1" dirty="0" err="1"/>
              <a:t>li.nav</a:t>
            </a:r>
            <a:r>
              <a:rPr lang="en-US" b="1" dirty="0"/>
              <a:t> a </a:t>
            </a:r>
            <a:r>
              <a:rPr lang="en-US" dirty="0"/>
              <a:t>specifies what should happen to all &lt;a&gt; elements inside a &lt;li class=“nav”&gt; element. </a:t>
            </a:r>
          </a:p>
          <a:p>
            <a:pPr lvl="1"/>
            <a:r>
              <a:rPr lang="en-US" b="1" dirty="0"/>
              <a:t>display</a:t>
            </a:r>
            <a:r>
              <a:rPr lang="en-US" dirty="0"/>
              <a:t> determines how the elements are positioned, even making them behave like other elements. </a:t>
            </a:r>
          </a:p>
          <a:p>
            <a:pPr lvl="1"/>
            <a:r>
              <a:rPr lang="en-US" b="1" dirty="0"/>
              <a:t>text-decoration</a:t>
            </a:r>
            <a:r>
              <a:rPr lang="en-US" dirty="0"/>
              <a:t> can be used to add decoration around text. </a:t>
            </a:r>
          </a:p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b="1" dirty="0" err="1"/>
              <a:t>a:hover</a:t>
            </a:r>
            <a:r>
              <a:rPr lang="en-US" dirty="0"/>
              <a:t> specifies that something should be done to &lt;a&gt; elements inside &lt;li class=“nav”&gt; elements when they are hovered over. 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1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9C1-9B5B-910F-073C-A2FBB9DA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F436-C40D-5238-917F-8077CF09EA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8663075" cy="3762355"/>
          </a:xfrm>
        </p:spPr>
        <p:txBody>
          <a:bodyPr/>
          <a:lstStyle/>
          <a:p>
            <a:r>
              <a:rPr lang="en-US" dirty="0"/>
              <a:t>Time permitting, next week, we’ll take a look at some more advanced CSS techniques.</a:t>
            </a:r>
          </a:p>
          <a:p>
            <a:r>
              <a:rPr lang="en-US" dirty="0"/>
              <a:t>In case we don’t have time (or if you want to read ahead!) we’ll be talking about: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Pseudo-classes and pseudo-elements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Flexbox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0EEE-23FF-4091-D38E-191C431C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29E9-FCE7-81F6-0FF4-1F454DA6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CSS/Design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53CD-9C09-3505-D199-0E75C7DBFC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https://coolors.co/</a:t>
            </a:r>
            <a:r>
              <a:rPr lang="en-US" dirty="0"/>
              <a:t> A color-template builder. </a:t>
            </a:r>
          </a:p>
          <a:p>
            <a:r>
              <a:rPr lang="en-US" dirty="0">
                <a:hlinkClick r:id="rId3"/>
              </a:rPr>
              <a:t>https://www.w3schools.com/css/</a:t>
            </a:r>
            <a:r>
              <a:rPr lang="en-US" dirty="0"/>
              <a:t> A list of all CSS properties in HTML 5 with examples.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F4A3-06E3-CC86-4AF2-F2063847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0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1889-51E3-B164-62BE-7BE648E4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A625-67AD-ADE9-FE61-B7464B9A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your site elsewhere.</a:t>
            </a:r>
          </a:p>
          <a:p>
            <a:r>
              <a:rPr lang="en-US" dirty="0"/>
              <a:t>Directing people to your site. </a:t>
            </a:r>
          </a:p>
          <a:p>
            <a:pPr lvl="1"/>
            <a:r>
              <a:rPr lang="en-US" dirty="0"/>
              <a:t>Physical CV</a:t>
            </a:r>
          </a:p>
          <a:p>
            <a:pPr lvl="1"/>
            <a:r>
              <a:rPr lang="en-US" dirty="0"/>
              <a:t>Departmental page</a:t>
            </a:r>
          </a:p>
          <a:p>
            <a:pPr lvl="1"/>
            <a:r>
              <a:rPr lang="en-US" dirty="0"/>
              <a:t>QR Codes</a:t>
            </a:r>
          </a:p>
        </p:txBody>
      </p:sp>
    </p:spTree>
    <p:extLst>
      <p:ext uri="{BB962C8B-B14F-4D97-AF65-F5344CB8AC3E}">
        <p14:creationId xmlns:p14="http://schemas.microsoft.com/office/powerpoint/2010/main" val="269750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3EBE-E853-B79C-AC5A-61789D4E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and Professional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F92D-1C71-980F-2F1E-A2B51F4B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54103"/>
            <a:ext cx="9486901" cy="41069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Search for examples</a:t>
            </a:r>
          </a:p>
          <a:p>
            <a:pPr lvl="1"/>
            <a:r>
              <a:rPr lang="en-US" dirty="0"/>
              <a:t>You can find a small sample on my website here: </a:t>
            </a:r>
            <a:r>
              <a:rPr lang="en-US" dirty="0">
                <a:hlinkClick r:id="rId2"/>
              </a:rPr>
              <a:t>https://leliebe.github.io/HTML/onlinePortfolio.html</a:t>
            </a:r>
            <a:r>
              <a:rPr lang="en-US" dirty="0"/>
              <a:t> </a:t>
            </a:r>
          </a:p>
          <a:p>
            <a:r>
              <a:rPr lang="en-US" dirty="0"/>
              <a:t>What do you want to include? 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Teaching</a:t>
            </a:r>
          </a:p>
          <a:p>
            <a:pPr lvl="2"/>
            <a:r>
              <a:rPr lang="en-US" dirty="0"/>
              <a:t>Syllabi</a:t>
            </a:r>
          </a:p>
          <a:p>
            <a:pPr lvl="2"/>
            <a:r>
              <a:rPr lang="en-US" dirty="0"/>
              <a:t>Teaching materials</a:t>
            </a:r>
          </a:p>
          <a:p>
            <a:pPr lvl="1"/>
            <a:r>
              <a:rPr lang="en-US" dirty="0"/>
              <a:t>Conference materials</a:t>
            </a:r>
          </a:p>
          <a:p>
            <a:pPr lvl="1"/>
            <a:r>
              <a:rPr lang="en-US" dirty="0"/>
              <a:t>Images and media</a:t>
            </a:r>
          </a:p>
          <a:p>
            <a:pPr lvl="2"/>
            <a:r>
              <a:rPr lang="en-US" dirty="0"/>
              <a:t>Consider copyright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2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5EB67-7F84-E82D-39B7-D941B57B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Do you want your website to look like?</a:t>
            </a:r>
          </a:p>
        </p:txBody>
      </p:sp>
    </p:spTree>
    <p:extLst>
      <p:ext uri="{BB962C8B-B14F-4D97-AF65-F5344CB8AC3E}">
        <p14:creationId xmlns:p14="http://schemas.microsoft.com/office/powerpoint/2010/main" val="397833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F5A1-9224-5582-B266-90C0EBB5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CSS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5C9B202-5610-2AE6-ED86-8DDCED3CBBD8}"/>
              </a:ext>
            </a:extLst>
          </p:cNvPr>
          <p:cNvSpPr txBox="1">
            <a:spLocks/>
          </p:cNvSpPr>
          <p:nvPr/>
        </p:nvSpPr>
        <p:spPr>
          <a:xfrm>
            <a:off x="1229591" y="2335885"/>
            <a:ext cx="5094288" cy="5267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HTML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138DFAC-C71A-D007-B7E1-6BBC73ADB9F7}"/>
              </a:ext>
            </a:extLst>
          </p:cNvPr>
          <p:cNvSpPr txBox="1">
            <a:spLocks/>
          </p:cNvSpPr>
          <p:nvPr/>
        </p:nvSpPr>
        <p:spPr>
          <a:xfrm>
            <a:off x="1229590" y="2883686"/>
            <a:ext cx="5094673" cy="327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Markup to describe the structure of websites.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B743418-1030-776B-BEE9-B5DD7546291B}"/>
              </a:ext>
            </a:extLst>
          </p:cNvPr>
          <p:cNvSpPr txBox="1">
            <a:spLocks/>
          </p:cNvSpPr>
          <p:nvPr/>
        </p:nvSpPr>
        <p:spPr>
          <a:xfrm>
            <a:off x="6727102" y="2335885"/>
            <a:ext cx="5094288" cy="5267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CSS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E734F56-3481-1381-9B97-57756693EA24}"/>
              </a:ext>
            </a:extLst>
          </p:cNvPr>
          <p:cNvSpPr txBox="1">
            <a:spLocks/>
          </p:cNvSpPr>
          <p:nvPr/>
        </p:nvSpPr>
        <p:spPr>
          <a:xfrm>
            <a:off x="6726717" y="2883686"/>
            <a:ext cx="5094673" cy="3273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</p:spTree>
    <p:extLst>
      <p:ext uri="{BB962C8B-B14F-4D97-AF65-F5344CB8AC3E}">
        <p14:creationId xmlns:p14="http://schemas.microsoft.com/office/powerpoint/2010/main" val="202038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7667-5950-56DE-4616-1A39287C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A89B-5A10-4763-5C66-C9BD2B72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 to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https://desktop.github.com/</a:t>
            </a:r>
            <a:r>
              <a:rPr lang="en-US" dirty="0">
                <a:solidFill>
                  <a:schemeClr val="tx1"/>
                </a:solidFill>
              </a:rPr>
              <a:t> and download GitHub Desktop. </a:t>
            </a:r>
          </a:p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https://github.com/</a:t>
            </a:r>
            <a:r>
              <a:rPr lang="en-US" dirty="0"/>
              <a:t> </a:t>
            </a:r>
          </a:p>
          <a:p>
            <a:r>
              <a:rPr lang="en-US" dirty="0"/>
              <a:t>Create an account. Make sure your username is what you would like to use for your website name.</a:t>
            </a:r>
          </a:p>
          <a:p>
            <a:pPr lvl="1"/>
            <a:r>
              <a:rPr lang="en-US" dirty="0"/>
              <a:t>Your website address will be </a:t>
            </a:r>
            <a:r>
              <a:rPr lang="en-US" dirty="0">
                <a:solidFill>
                  <a:srgbClr val="FF0000"/>
                </a:solidFill>
              </a:rPr>
              <a:t>https://[USERNAME].</a:t>
            </a:r>
            <a:r>
              <a:rPr lang="en-US" dirty="0" err="1">
                <a:solidFill>
                  <a:srgbClr val="FF0000"/>
                </a:solidFill>
              </a:rPr>
              <a:t>github.io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Log into your GitHub account.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4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FE27-4B2E-B825-95C2-61AD5A5C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Website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1B58-B1A5-DC99-E417-C957BF56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new repository.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Name it [USERNAME].</a:t>
            </a:r>
            <a:r>
              <a:rPr lang="en-US" dirty="0" err="1">
                <a:solidFill>
                  <a:schemeClr val="tx1"/>
                </a:solidFill>
              </a:rPr>
              <a:t>github.io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Do not use a template</a:t>
            </a:r>
          </a:p>
          <a:p>
            <a:r>
              <a:rPr lang="en-US" dirty="0">
                <a:solidFill>
                  <a:schemeClr val="tx1"/>
                </a:solidFill>
              </a:rPr>
              <a:t>Include a short description (something like “[NAME]’s digital CV” will work)</a:t>
            </a:r>
          </a:p>
          <a:p>
            <a:r>
              <a:rPr lang="en-US" dirty="0">
                <a:solidFill>
                  <a:schemeClr val="tx1"/>
                </a:solidFill>
              </a:rPr>
              <a:t>Make sure your repository is Public. </a:t>
            </a:r>
          </a:p>
          <a:p>
            <a:r>
              <a:rPr lang="en-US" dirty="0">
                <a:solidFill>
                  <a:schemeClr val="tx1"/>
                </a:solidFill>
              </a:rPr>
              <a:t>Add a README file. </a:t>
            </a:r>
          </a:p>
          <a:p>
            <a:r>
              <a:rPr lang="en-US" dirty="0">
                <a:solidFill>
                  <a:schemeClr val="tx1"/>
                </a:solidFill>
              </a:rPr>
              <a:t>Don’t worry about .</a:t>
            </a:r>
            <a:r>
              <a:rPr lang="en-US" dirty="0" err="1">
                <a:solidFill>
                  <a:schemeClr val="tx1"/>
                </a:solidFill>
              </a:rPr>
              <a:t>gitignore</a:t>
            </a:r>
            <a:r>
              <a:rPr lang="en-US" dirty="0">
                <a:solidFill>
                  <a:schemeClr val="tx1"/>
                </a:solidFill>
              </a:rPr>
              <a:t> and licenses for now. (These are more relevant for software development)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9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7F53-BACA-077F-A5F6-D0B93CF6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Website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4D4F-85CD-505B-47B7-9C4B232F5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GitHub Desktop</a:t>
            </a:r>
          </a:p>
          <a:p>
            <a:r>
              <a:rPr lang="en-US" dirty="0"/>
              <a:t>In your web browser, navigate to your new repository. </a:t>
            </a:r>
          </a:p>
          <a:p>
            <a:pPr lvl="1"/>
            <a:r>
              <a:rPr lang="en-US" dirty="0"/>
              <a:t>Click the green “Code” button</a:t>
            </a:r>
          </a:p>
          <a:p>
            <a:pPr lvl="1"/>
            <a:r>
              <a:rPr lang="en-US" dirty="0"/>
              <a:t>Click “Open with GitHub Desktop” </a:t>
            </a:r>
          </a:p>
          <a:p>
            <a:r>
              <a:rPr lang="en-US" dirty="0"/>
              <a:t>Download and install Pulsar (</a:t>
            </a:r>
            <a:r>
              <a:rPr lang="en-US" dirty="0">
                <a:hlinkClick r:id="rId2"/>
              </a:rPr>
              <a:t>https://pulsar-edit.dev/</a:t>
            </a:r>
            <a:r>
              <a:rPr lang="en-US" dirty="0"/>
              <a:t>)</a:t>
            </a:r>
          </a:p>
          <a:p>
            <a:r>
              <a:rPr lang="en-US" dirty="0"/>
              <a:t> Open Pulsar and create a new file. </a:t>
            </a:r>
          </a:p>
          <a:p>
            <a:pPr lvl="1"/>
            <a:r>
              <a:rPr lang="en-US" dirty="0"/>
              <a:t>Save this file into your local version of your GitHub Repository as “</a:t>
            </a:r>
            <a:r>
              <a:rPr lang="en-US" dirty="0" err="1"/>
              <a:t>index.html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590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03D-69F3-46E4-97AD-4A95EDA3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2B01-C58D-002F-C6AE-7B8B03987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https://github.com/leliebe/leliebe.github.io</a:t>
            </a:r>
            <a:r>
              <a:rPr lang="en-US" dirty="0"/>
              <a:t> and open this repository in GitHub Desktop. </a:t>
            </a:r>
          </a:p>
          <a:p>
            <a:pPr lvl="1"/>
            <a:r>
              <a:rPr lang="en-US" dirty="0"/>
              <a:t>This is the repository that builds </a:t>
            </a:r>
            <a:r>
              <a:rPr lang="en-US" dirty="0">
                <a:hlinkClick r:id="rId3"/>
              </a:rPr>
              <a:t>https://leliebe.github.io/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are welcome to borrow and adapt any materials from this site that you wish. </a:t>
            </a:r>
          </a:p>
          <a:p>
            <a:r>
              <a:rPr lang="en-US" dirty="0"/>
              <a:t>Developer mode</a:t>
            </a:r>
          </a:p>
          <a:p>
            <a:pPr lvl="1"/>
            <a:r>
              <a:rPr lang="en-US" dirty="0"/>
              <a:t>In your web browser, right click anywhere on the page and choose “inspect”—this will allow you to see the HTML and CSS for any webpage. </a:t>
            </a:r>
          </a:p>
        </p:txBody>
      </p:sp>
    </p:spTree>
    <p:extLst>
      <p:ext uri="{BB962C8B-B14F-4D97-AF65-F5344CB8AC3E}">
        <p14:creationId xmlns:p14="http://schemas.microsoft.com/office/powerpoint/2010/main" val="134397295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2597</Words>
  <Application>Microsoft Office PowerPoint</Application>
  <PresentationFormat>Widescreen</PresentationFormat>
  <Paragraphs>264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Gill Sans MT</vt:lpstr>
      <vt:lpstr>Goudy Old Style</vt:lpstr>
      <vt:lpstr>ClassicFrameVTI</vt:lpstr>
      <vt:lpstr>Building Your Online Portfolio</vt:lpstr>
      <vt:lpstr>Overview</vt:lpstr>
      <vt:lpstr>Personal and Professional Websites</vt:lpstr>
      <vt:lpstr>What Do you want your website to look like?</vt:lpstr>
      <vt:lpstr>HTML and CSS</vt:lpstr>
      <vt:lpstr>Getting Started with GitHub</vt:lpstr>
      <vt:lpstr>Creating your Website Repository</vt:lpstr>
      <vt:lpstr>Working with your Website Locally</vt:lpstr>
      <vt:lpstr>Looking at HTML</vt:lpstr>
      <vt:lpstr>HTML Structure</vt:lpstr>
      <vt:lpstr>Writing HTML</vt:lpstr>
      <vt:lpstr>HTML &lt;Head&gt;</vt:lpstr>
      <vt:lpstr>HTML</vt:lpstr>
      <vt:lpstr>Lunch Time!</vt:lpstr>
      <vt:lpstr>HTML</vt:lpstr>
      <vt:lpstr>HTML</vt:lpstr>
      <vt:lpstr>HTML</vt:lpstr>
      <vt:lpstr>HTML</vt:lpstr>
      <vt:lpstr>CSS</vt:lpstr>
      <vt:lpstr>Writing Basic CSS</vt:lpstr>
      <vt:lpstr>Backgrounds, Colors, Fonts, Alignment</vt:lpstr>
      <vt:lpstr>Backgrounds, Colors, Fonts, Alignment</vt:lpstr>
      <vt:lpstr>Building a Nav Bar</vt:lpstr>
      <vt:lpstr>Building a Nav Bar</vt:lpstr>
      <vt:lpstr>Advanced CSS</vt:lpstr>
      <vt:lpstr>Useful CSS/Design Tools</vt:lpstr>
      <vt:lpstr>Final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Your Online Portfolio</dc:title>
  <dc:creator>Liebe, Lauren E</dc:creator>
  <cp:lastModifiedBy>Lauren Liebe</cp:lastModifiedBy>
  <cp:revision>7</cp:revision>
  <dcterms:created xsi:type="dcterms:W3CDTF">2023-06-22T19:58:15Z</dcterms:created>
  <dcterms:modified xsi:type="dcterms:W3CDTF">2023-06-26T03:26:10Z</dcterms:modified>
</cp:coreProperties>
</file>